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7" r:id="rId14"/>
    <p:sldId id="270" r:id="rId15"/>
    <p:sldId id="271" r:id="rId16"/>
    <p:sldId id="272" r:id="rId17"/>
    <p:sldId id="273" r:id="rId18"/>
    <p:sldId id="274" r:id="rId19"/>
    <p:sldId id="276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71" d="100"/>
          <a:sy n="71" d="100"/>
        </p:scale>
        <p:origin x="-486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D5F40-3FEA-48CC-9761-55CEF5EE3AA0}" type="datetimeFigureOut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15A76-4A98-4A4D-BE3B-C058D9ED1D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368D4-8296-4B80-A11B-7F5124FF1F61}" type="datetimeFigureOut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EBAA3-3EAA-4319-B8B1-8AE836E62C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A119F-F9E5-4843-96CA-CF0E7027C334}" type="datetimeFigureOut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B21A9-E48D-4FB4-9A26-FF388DA363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159E8-2B20-4B61-9F5E-C0666C2270D5}" type="datetimeFigureOut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4CDF4-9483-4A4E-B6FB-B5B16866E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A19FF-D685-459F-BE14-6161C6152086}" type="datetimeFigureOut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FE1AA-AC36-43A0-AF8E-C7BC14B05D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BAAAF-7CC8-45C9-AC1D-013EA5EEE22F}" type="datetimeFigureOut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55294-72F0-44A4-8130-50FFDFFBA9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E5C7B-FB73-413F-A0DA-8CFB9DDFABCF}" type="datetimeFigureOut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CE090-D489-4753-8594-A24E8D2C87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E3F27-E2BC-4E54-BB31-DD592C6E0A3E}" type="datetimeFigureOut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BF3FF-F51E-4206-B49E-7E1379D295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65BB5-4AAB-41AF-BA4C-5711D39CDEA5}" type="datetimeFigureOut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BC8A-BF62-4B27-B32D-6310DD0984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5F367-DA4E-4A7A-AE9B-F9E2C41E3D3D}" type="datetimeFigureOut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CCBC8-FFD1-4FB3-8E19-227123C1A9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3FCD3-70EE-4232-A238-31EB1B335ED2}" type="datetimeFigureOut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CBE45-C468-4D7A-ABA0-8E1396AE81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E806EDB-1EBA-4A97-896D-6153997FE4CD}" type="datetimeFigureOut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24D8D0-66FF-4E49-8BF2-1672FFA8C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1" r:id="rId4"/>
    <p:sldLayoutId id="2147483735" r:id="rId5"/>
    <p:sldLayoutId id="2147483730" r:id="rId6"/>
    <p:sldLayoutId id="2147483736" r:id="rId7"/>
    <p:sldLayoutId id="2147483737" r:id="rId8"/>
    <p:sldLayoutId id="2147483738" r:id="rId9"/>
    <p:sldLayoutId id="2147483729" r:id="rId10"/>
    <p:sldLayoutId id="21474837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&#1084;&#1072;&#1085;&#1099;&#1095;&#1089;&#1082;&#1086;&#1077;-&#1072;&#1076;&#1084;.&#1088;&#1092;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sakha.gov.ru/special/sites/default/files/story/img/2013_10/57/%20%D0%B1%D1%8E%D0%B4%D0%B6%D0%B5%D1%82%D0%B0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yandex.ru/yandsearch?source=wiz&amp;img_url=http://static8.depositphotos.com/1403931/898/i/950/depositphotos_8980106-Budget-holidays.jpg&amp;p=2&amp;text=%D0%B1%D1%8E%D0%B4%D0%B6%D0%B5%D1%82%20%D0%BA%D0%B0%D1%80%D1%82%D0%B8%D0%BD%D0%BA%D0%B8&amp;noreask=1&amp;pos=68&amp;lr=24&amp;rpt=simage&amp;nojs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images.yandex.ru/yandsearch?source=wiz&amp;img_url=http://img0.liveinternet.ru/images/attach/c/5/88/890/88890522_602457_338846686194132_1156640224_n.jpg&amp;p=12&amp;text=%D0%B1%D1%8E%D0%B4%D0%B6%D0%B5%D1%82%20%D0%BA%D0%B0%D1%80%D1%82%D0%B8%D0%BD%D0%BA%D0%B8&amp;noreask=1&amp;pos=370&amp;lr=24&amp;rpt=simage&amp;nojs=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8.jpeg"/><Relationship Id="rId7" Type="http://schemas.openxmlformats.org/officeDocument/2006/relationships/hyperlink" Target="http://img1.liveinternet.ru/images/attach/c/9/107/382/107382253_1051942011mnogodet.jpg" TargetMode="External"/><Relationship Id="rId2" Type="http://schemas.openxmlformats.org/officeDocument/2006/relationships/hyperlink" Target="http://images.yandex.ru/yandsearch?source=wiz&amp;text=%D0%B1%D1%8E%D0%B4%D0%B6%D0%B5%D1%82%20%D0%BA%D0%B0%D1%80%D1%82%D0%B8%D0%BD%D0%BA%D0%B8&amp;noreask=1&amp;img_url=http://www.novostimira.com.ua/images/news/1368695774_719.jpg&amp;pos=22&amp;rpt=simage&amp;lr=24&amp;nojs=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www.proshkolu.ru/user/lavr63-66/file/529707/" TargetMode="External"/><Relationship Id="rId10" Type="http://schemas.openxmlformats.org/officeDocument/2006/relationships/image" Target="../media/image13.jpeg"/><Relationship Id="rId4" Type="http://schemas.openxmlformats.org/officeDocument/2006/relationships/image" Target="../media/image9.jpeg"/><Relationship Id="rId9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214282" y="2786058"/>
            <a:ext cx="8786874" cy="364329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b="1" dirty="0" smtClean="0">
                <a:solidFill>
                  <a:srgbClr val="002060"/>
                </a:solidFill>
                <a:latin typeface="Bookman Old Style" pitchFamily="18" charset="0"/>
              </a:rPr>
              <a:t>Бюджет для граждан</a:t>
            </a: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endParaRPr lang="ru-RU" dirty="0"/>
          </a:p>
        </p:txBody>
      </p:sp>
      <p:sp>
        <p:nvSpPr>
          <p:cNvPr id="13314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458200" cy="2071702"/>
          </a:xfrm>
        </p:spPr>
        <p:txBody>
          <a:bodyPr/>
          <a:lstStyle/>
          <a:p>
            <a:pPr algn="ctr" eaLnBrk="1" hangingPunct="1"/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К бюджет</a:t>
            </a:r>
            <a:r>
              <a:rPr lang="ru-RU" sz="2800" b="1" dirty="0" smtClean="0">
                <a:solidFill>
                  <a:srgbClr val="002060"/>
                </a:solidFill>
                <a:latin typeface="Arial" charset="0"/>
              </a:rPr>
              <a:t>у</a:t>
            </a: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 Терновского муниципального образования </a:t>
            </a:r>
            <a:r>
              <a:rPr lang="ru-RU" sz="2800" b="1" dirty="0" err="1" smtClean="0">
                <a:solidFill>
                  <a:srgbClr val="002060"/>
                </a:solidFill>
                <a:latin typeface="Bookman Old Style" pitchFamily="18" charset="0"/>
              </a:rPr>
              <a:t>Балашовского</a:t>
            </a: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 района на 2017 год</a:t>
            </a:r>
            <a:endParaRPr lang="ru-RU" sz="2800" b="1" dirty="0" smtClean="0">
              <a:solidFill>
                <a:srgbClr val="002060"/>
              </a:solidFill>
              <a:latin typeface="Arial" charset="0"/>
            </a:endParaRPr>
          </a:p>
          <a:p>
            <a:pPr algn="ctr" eaLnBrk="1" hangingPunct="1"/>
            <a:r>
              <a:rPr lang="ru-RU" sz="1800" b="1" dirty="0" smtClean="0">
                <a:solidFill>
                  <a:srgbClr val="002060"/>
                </a:solidFill>
                <a:latin typeface="Arial" charset="0"/>
              </a:rPr>
              <a:t>Бюджет на очередной финансовый год принят Решением Собрания депутатов Терновского муниципального образования от 21.12.2016 г. №2/1</a:t>
            </a:r>
            <a:endParaRPr lang="ru-RU" sz="1800" b="1" dirty="0" smtClean="0">
              <a:solidFill>
                <a:srgbClr val="3D3D3D"/>
              </a:solidFill>
              <a:latin typeface="Arial" charset="0"/>
            </a:endParaRPr>
          </a:p>
        </p:txBody>
      </p:sp>
      <p:pic>
        <p:nvPicPr>
          <p:cNvPr id="13315" name="Picture 2" descr="C:\Users\Анастасия\Desktop\07941944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35550" y="3571875"/>
            <a:ext cx="3894138" cy="310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Межбюджетные трансферты (безвозмездные поступления) – это средства одного бюджета бюджетной системы РФ, перечисляемые другому бюджету бюджетной системы РФ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304800" y="1554163"/>
            <a:ext cx="8553450" cy="44608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2600" b="1" dirty="0" smtClean="0">
                <a:solidFill>
                  <a:schemeClr val="tx1"/>
                </a:solidFill>
              </a:rPr>
              <a:t>Формы межбюджетных трансфертов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88" y="2071688"/>
            <a:ext cx="2214562" cy="19542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/>
              <a:t>Субсидии – бюджетные средства, предоставляемые бюджету другого уровня бюджетной системы РФ , в целях </a:t>
            </a:r>
            <a:r>
              <a:rPr lang="ru-RU" sz="1100" b="1" dirty="0" err="1"/>
              <a:t>софинансирования</a:t>
            </a:r>
            <a:r>
              <a:rPr lang="ru-RU" sz="1100" b="1" dirty="0"/>
              <a:t> расходных  обязательств, возникающих  при выполнении полномочий  органов местного самоуправления по вопросам местного значения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43250" y="2071688"/>
            <a:ext cx="3143250" cy="21240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Субвенции – бюджетные средства, предоставляемые бюджету другого уровня бюджетной системы РФ на безвозмездной и безвозвратной основах на осуществление определенных целевых расходов, возникающих при выполнении полномочий РФ, переданных для осуществления органам государственной власти другого уровня бюджетной системы РФ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72250" y="2214563"/>
            <a:ext cx="2238375" cy="13843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Дотации – межбюджетные трансферты, предоставляемые на безвозмездной и безвозвратной основе без установления направлений и (или) условий их использования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4313" y="4786313"/>
          <a:ext cx="8786874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397"/>
                <a:gridCol w="3732477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Безвозмездные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поступления  в бюджет Терновского муниципального образования в 2017г.,</a:t>
                      </a:r>
                    </a:p>
                    <a:p>
                      <a:pPr algn="r"/>
                      <a:r>
                        <a:rPr lang="ru-RU" sz="1700" baseline="0" dirty="0" smtClean="0">
                          <a:solidFill>
                            <a:schemeClr val="tx1"/>
                          </a:solidFill>
                        </a:rPr>
                        <a:t>тыс.руб.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700" b="1" dirty="0" smtClean="0"/>
                        <a:t>Субсидии</a:t>
                      </a:r>
                      <a:endParaRPr lang="ru-RU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100,3</a:t>
                      </a:r>
                      <a:endParaRPr lang="ru-RU" sz="17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700" b="1" dirty="0" smtClean="0"/>
                        <a:t>Субвенции</a:t>
                      </a:r>
                      <a:endParaRPr lang="ru-RU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153,9</a:t>
                      </a:r>
                      <a:endParaRPr lang="ru-RU" sz="17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700" b="1" dirty="0" smtClean="0"/>
                        <a:t>Прочие безвозмездные поступления</a:t>
                      </a:r>
                      <a:endParaRPr lang="ru-RU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570,6</a:t>
                      </a:r>
                      <a:endParaRPr lang="ru-RU" sz="17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Расходы бюджета Терновского муниципального образования на 2017 год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1714500"/>
          <a:ext cx="8686800" cy="3420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916"/>
                <a:gridCol w="2828884"/>
              </a:tblGrid>
              <a:tr h="42862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РАСХОДЫ, всего тыс.руб.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6448,7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080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Общегосударственные вопросы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3569,5</a:t>
                      </a:r>
                      <a:endParaRPr lang="ru-RU" b="1" dirty="0"/>
                    </a:p>
                  </a:txBody>
                  <a:tcPr/>
                </a:tc>
              </a:tr>
              <a:tr h="41080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Национальная оборона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153,9</a:t>
                      </a:r>
                      <a:endParaRPr lang="ru-RU" b="1" dirty="0"/>
                    </a:p>
                  </a:txBody>
                  <a:tcPr/>
                </a:tc>
              </a:tr>
              <a:tr h="70905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Национальная безопасность</a:t>
                      </a:r>
                      <a:r>
                        <a:rPr lang="ru-RU" b="1" baseline="0" dirty="0" smtClean="0"/>
                        <a:t> и правоохранительная деятельность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50,0</a:t>
                      </a:r>
                      <a:endParaRPr lang="ru-RU" b="1" dirty="0"/>
                    </a:p>
                  </a:txBody>
                  <a:tcPr/>
                </a:tc>
              </a:tr>
              <a:tr h="41080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Национальная экономика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1866,7</a:t>
                      </a:r>
                      <a:endParaRPr lang="ru-RU" b="1" dirty="0"/>
                    </a:p>
                  </a:txBody>
                  <a:tcPr/>
                </a:tc>
              </a:tr>
              <a:tr h="41080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Жилищно-коммунальное хозяйство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775,6</a:t>
                      </a:r>
                      <a:endParaRPr lang="ru-RU" b="1" dirty="0"/>
                    </a:p>
                  </a:txBody>
                  <a:tcPr/>
                </a:tc>
              </a:tr>
              <a:tr h="41080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Социальное обеспечение и иные</a:t>
                      </a:r>
                      <a:r>
                        <a:rPr lang="ru-RU" b="1" baseline="0" dirty="0" smtClean="0"/>
                        <a:t> выплаты населению(пенсия)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33,0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900" dirty="0" smtClean="0">
                <a:solidFill>
                  <a:schemeClr val="tx1"/>
                </a:solidFill>
              </a:rPr>
              <a:t>Структура расходов бюджета Терновского муниципального образования на 2017 г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26626" name="Содержимое 4"/>
          <p:cNvGraphicFramePr>
            <a:graphicFrameLocks noGrp="1"/>
          </p:cNvGraphicFramePr>
          <p:nvPr>
            <p:ph idx="1"/>
          </p:nvPr>
        </p:nvGraphicFramePr>
        <p:xfrm>
          <a:off x="-214346" y="1000108"/>
          <a:ext cx="9358346" cy="6221428"/>
        </p:xfrm>
        <a:graphic>
          <a:graphicData uri="http://schemas.openxmlformats.org/presentationml/2006/ole">
            <p:oleObj spid="_x0000_s26626" name="Worksheet" r:id="rId3" imgW="7296302" imgH="5038649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Расходы на содержание органов местного самоуправления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75" y="1643063"/>
          <a:ext cx="8786874" cy="1587203"/>
        </p:xfrm>
        <a:graphic>
          <a:graphicData uri="http://schemas.openxmlformats.org/drawingml/2006/table">
            <a:tbl>
              <a:tblPr/>
              <a:tblGrid>
                <a:gridCol w="7313184"/>
                <a:gridCol w="1473690"/>
              </a:tblGrid>
              <a:tr h="215101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(тыс. рублей)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10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2017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год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Функционирование высшего должностного лица муниципального образования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585,1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Функционирование администрации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Терновского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муниципального образования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1305,9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9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Расходы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на осуществление первичного воинского учета на территории поселения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153,9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ИТОГО расходов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2044,9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356100" y="3500438"/>
            <a:ext cx="4572000" cy="650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Численность муниципальных служащих – </a:t>
            </a:r>
            <a:r>
              <a:rPr lang="ru-RU" b="1" dirty="0" smtClean="0"/>
              <a:t>6 </a:t>
            </a:r>
            <a:r>
              <a:rPr lang="ru-RU" b="1" dirty="0"/>
              <a:t>человек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388" y="3429000"/>
            <a:ext cx="3887787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</a:rPr>
              <a:t>Жителей </a:t>
            </a:r>
            <a:r>
              <a:rPr lang="ru-RU" b="1" dirty="0" smtClean="0">
                <a:solidFill>
                  <a:srgbClr val="000000"/>
                </a:solidFill>
              </a:rPr>
              <a:t>Терновского муниципального образования-</a:t>
            </a:r>
            <a:r>
              <a:rPr lang="ru-RU" b="1" dirty="0" smtClean="0">
                <a:solidFill>
                  <a:srgbClr val="000000"/>
                </a:solidFill>
                <a:latin typeface="Arial" charset="0"/>
              </a:rPr>
              <a:t> 2293</a:t>
            </a:r>
            <a:r>
              <a:rPr lang="ru-RU" b="1" dirty="0" smtClean="0">
                <a:solidFill>
                  <a:srgbClr val="000000"/>
                </a:solidFill>
              </a:rPr>
              <a:t>  </a:t>
            </a:r>
            <a:r>
              <a:rPr lang="ru-RU" b="1" dirty="0">
                <a:solidFill>
                  <a:srgbClr val="000000"/>
                </a:solidFill>
              </a:rPr>
              <a:t>человек</a:t>
            </a:r>
            <a:r>
              <a:rPr lang="ru-RU" b="1" dirty="0">
                <a:solidFill>
                  <a:srgbClr val="000000"/>
                </a:solidFill>
                <a:latin typeface="Arial" charset="0"/>
              </a:rPr>
              <a:t> (по состоянию на </a:t>
            </a:r>
            <a:r>
              <a:rPr lang="ru-RU" b="1" dirty="0" smtClean="0">
                <a:solidFill>
                  <a:srgbClr val="000000"/>
                </a:solidFill>
                <a:latin typeface="Arial" charset="0"/>
              </a:rPr>
              <a:t>01.01.2017)</a:t>
            </a:r>
            <a:endParaRPr lang="ru-RU" b="1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4297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Объём межбюджетных трансфертов, передаваемых бюджету  ТЕРНОВСКОГО муниципального образования  на осуществление части полномочий по решению вопросов местного значения в соответствии с заключенными соглашениями, </a:t>
            </a:r>
            <a:br>
              <a:rPr lang="ru-RU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2017 год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  <p:graphicFrame>
        <p:nvGraphicFramePr>
          <p:cNvPr id="2867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88988" y="1571612"/>
          <a:ext cx="7581900" cy="5286388"/>
        </p:xfrm>
        <a:graphic>
          <a:graphicData uri="http://schemas.openxmlformats.org/presentationml/2006/ole">
            <p:oleObj spid="_x0000_s28674" name="Worksheet" r:id="rId3" imgW="6105449" imgH="3819449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Муниципальные программы Терновского муниципального образования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94665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chemeClr val="tx1"/>
                </a:solidFill>
              </a:rPr>
              <a:t>Муниципальная программа </a:t>
            </a:r>
            <a:r>
              <a:rPr lang="ru-RU" dirty="0" smtClean="0">
                <a:solidFill>
                  <a:schemeClr val="tx1"/>
                </a:solidFill>
              </a:rPr>
              <a:t>– это документ, определяющий цель, задачи, результаты, основные направления и инструменты государственной политики, направленные на достижение целей и реализацию государственных приоритетов. 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В 2017 году на территории Терновского муниципального образования планируется реализовать 4 муниципальных программ.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Перечень муниципальных программ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Group 68"/>
          <p:cNvGraphicFramePr>
            <a:graphicFrameLocks noGrp="1"/>
          </p:cNvGraphicFramePr>
          <p:nvPr/>
        </p:nvGraphicFramePr>
        <p:xfrm>
          <a:off x="500034" y="1071546"/>
          <a:ext cx="8358217" cy="3638948"/>
        </p:xfrm>
        <a:graphic>
          <a:graphicData uri="http://schemas.openxmlformats.org/drawingml/2006/table">
            <a:tbl>
              <a:tblPr/>
              <a:tblGrid>
                <a:gridCol w="551071"/>
                <a:gridCol w="7807146"/>
              </a:tblGrid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№ </a:t>
                      </a:r>
                      <a:r>
                        <a:rPr kumimoji="0" lang="ru-RU" sz="12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ru-RU" sz="12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</a:t>
                      </a:r>
                      <a:endParaRPr kumimoji="0" 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Наименование муниципальной программы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4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Муниципальная программа «Обеспечение первичных мер пожарной безопасности Терновского муниципального образования»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0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Муниципальная программа «Ремонт автомобильных дорог и сооружений на них в границах сельских поселений на территории Терновского муниципального образования»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0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Муниципальная программа «Развитие  и совершенствование дорожной деятельности и дорог общего пользования местного значения, расположенных в границах Терновского муниципального образования и вне границ населенных пунктов  в границах муниципального района за счет средств муниципального дорожного фонда на 2017год»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0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Муниципальная программа «Энергосбережение и повышение энергетической эффективности в период 2015-2017 г.г. На территории Терновского муниципального образования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84124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</a:rPr>
              <a:t>Объемы бюджетных ассигнований на реализацию муниципальных программ в 2015 году</a:t>
            </a:r>
            <a:endParaRPr lang="ru-RU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Group 68"/>
          <p:cNvGraphicFramePr>
            <a:graphicFrameLocks noGrp="1"/>
          </p:cNvGraphicFramePr>
          <p:nvPr/>
        </p:nvGraphicFramePr>
        <p:xfrm>
          <a:off x="285720" y="0"/>
          <a:ext cx="8572560" cy="4263389"/>
        </p:xfrm>
        <a:graphic>
          <a:graphicData uri="http://schemas.openxmlformats.org/drawingml/2006/table">
            <a:tbl>
              <a:tblPr/>
              <a:tblGrid>
                <a:gridCol w="488917"/>
                <a:gridCol w="6926598"/>
                <a:gridCol w="1157045"/>
              </a:tblGrid>
              <a:tr h="955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№ </a:t>
                      </a:r>
                      <a:r>
                        <a:rPr kumimoji="0" lang="ru-RU" sz="13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</a:t>
                      </a:r>
                      <a:r>
                        <a:rPr kumimoji="0" lang="ru-RU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ru-RU" sz="13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</a:t>
                      </a:r>
                      <a:endParaRPr kumimoji="0" lang="ru-RU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Наименование муниципальной программы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Сумма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7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Муниципальная программа «Обеспечение первичных мер пожарной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безопасности Терновского муниципального образования»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4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Муниципальная программа «Ремонт автомобильных дорог и сооружений на них в границах сельских поселений на территории Терновского муниципального образования»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2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Муниципальная программа «Развитие  и совершенствование дорожной деятельности и дорог общего пользования местного значения, расположенных в границах Терновского муниципального образования и вне границ населенных пунктов в границах муниципального района за счет средств муниципального дорожного фонда на 2017год»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1066,7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Муниципальная программа «Энергосбережение и повышение энергетической эффективности в период 2015-2017 г.г. На территории Терновского муниципального образования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69" name="Содержимое 3"/>
          <p:cNvGraphicFramePr>
            <a:graphicFrameLocks noGrp="1"/>
          </p:cNvGraphicFramePr>
          <p:nvPr/>
        </p:nvGraphicFramePr>
        <p:xfrm>
          <a:off x="-157163" y="0"/>
          <a:ext cx="9301163" cy="6858000"/>
        </p:xfrm>
        <a:graphic>
          <a:graphicData uri="http://schemas.openxmlformats.org/presentationml/2006/ole">
            <p:oleObj spid="_x0000_s32769" name="Worksheet" r:id="rId3" imgW="7696200" imgH="4515002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Контактная информация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и обратная связь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4818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7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Информация подготовлена  специалистом администрации Терновского муниципального образования                                      ( Лукьянова Е.А</a:t>
            </a:r>
            <a:r>
              <a:rPr lang="ru-RU" sz="2600" b="1" dirty="0" smtClean="0">
                <a:solidFill>
                  <a:schemeClr val="tx1"/>
                </a:solidFill>
              </a:rPr>
              <a:t>)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СПАСИБО ЗА ВНИМАНИЕ</a:t>
            </a:r>
            <a:endParaRPr lang="ru-RU" sz="2600" b="1" dirty="0" smtClean="0">
              <a:solidFill>
                <a:schemeClr val="tx1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600" b="1" dirty="0" smtClean="0">
              <a:solidFill>
                <a:schemeClr val="tx1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Наш адрес: 412337, с.Терновка, ул.Ленинская,68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Телефон: (84545)7-75-33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sz="2600" b="1" dirty="0" smtClean="0">
              <a:solidFill>
                <a:schemeClr val="tx1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Адрес электронной почты: </a:t>
            </a:r>
            <a:r>
              <a:rPr lang="en-US" sz="2600" b="1" dirty="0" smtClean="0">
                <a:solidFill>
                  <a:schemeClr val="tx1"/>
                </a:solidFill>
              </a:rPr>
              <a:t>TMOBMR09@yandex.ru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Сайт администрации: </a:t>
            </a:r>
            <a:r>
              <a:rPr lang="en-US" sz="2600" b="1" dirty="0" smtClean="0">
                <a:solidFill>
                  <a:schemeClr val="tx1"/>
                </a:solidFill>
                <a:hlinkClick r:id="rId2"/>
              </a:rPr>
              <a:t>http</a:t>
            </a:r>
            <a:r>
              <a:rPr lang="ru-RU" sz="2600" b="1" dirty="0" smtClean="0">
                <a:solidFill>
                  <a:schemeClr val="tx1"/>
                </a:solidFill>
                <a:hlinkClick r:id="rId2"/>
              </a:rPr>
              <a:t>://</a:t>
            </a:r>
            <a:r>
              <a:rPr lang="ru-RU" sz="2600" b="1" dirty="0" err="1" smtClean="0">
                <a:solidFill>
                  <a:schemeClr val="tx1"/>
                </a:solidFill>
                <a:hlinkClick r:id="rId2"/>
              </a:rPr>
              <a:t>адм.Балашовского</a:t>
            </a:r>
            <a:r>
              <a:rPr lang="ru-RU" sz="2600" b="1" dirty="0" smtClean="0">
                <a:solidFill>
                  <a:schemeClr val="tx1"/>
                </a:solidFill>
                <a:hlinkClick r:id="rId2"/>
              </a:rPr>
              <a:t> МО/</a:t>
            </a:r>
            <a:endParaRPr lang="ru-RU" sz="2600" b="1" dirty="0" smtClean="0">
              <a:solidFill>
                <a:schemeClr val="tx1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Что такое бюджет 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idx="1"/>
          </p:nvPr>
        </p:nvSpPr>
        <p:spPr>
          <a:xfrm>
            <a:off x="214313" y="1428750"/>
            <a:ext cx="3000375" cy="15716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800" b="1" u="sng" dirty="0" smtClean="0">
                <a:solidFill>
                  <a:schemeClr val="tx1"/>
                </a:solidFill>
              </a:rPr>
              <a:t>ДОХОДЫ</a:t>
            </a:r>
            <a:endParaRPr lang="ru-RU" sz="1800" b="1" dirty="0" smtClean="0">
              <a:solidFill>
                <a:schemeClr val="tx1"/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100" dirty="0" smtClean="0">
                <a:solidFill>
                  <a:schemeClr val="tx1"/>
                </a:solidFill>
              </a:rPr>
              <a:t>это поступающие в бюджет денежные средства (налоги юридических и физических лиц, административные платежи и сборы, безвозмездные поступления)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b="1" dirty="0" smtClean="0"/>
          </a:p>
        </p:txBody>
      </p:sp>
      <p:pic>
        <p:nvPicPr>
          <p:cNvPr id="16387" name="Picture 2" descr="http://sakha.gov.ru/special/sites/default/files/story/img/2013_10/57/%20%D0%B1%D1%8E%D0%B4%D0%B6%D0%B5%D1%82%D0%B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13" y="1500188"/>
            <a:ext cx="1928812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12"/>
          <p:cNvSpPr txBox="1">
            <a:spLocks/>
          </p:cNvSpPr>
          <p:nvPr/>
        </p:nvSpPr>
        <p:spPr>
          <a:xfrm>
            <a:off x="5857875" y="1500188"/>
            <a:ext cx="3000375" cy="15716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70000"/>
              <a:defRPr/>
            </a:pPr>
            <a:r>
              <a:rPr lang="ru-RU" sz="3200" b="1" u="sng" dirty="0">
                <a:solidFill>
                  <a:schemeClr val="tx1"/>
                </a:solidFill>
              </a:rPr>
              <a:t>РАСХОДЫ</a:t>
            </a:r>
            <a:endParaRPr lang="ru-RU" sz="3200" dirty="0">
              <a:solidFill>
                <a:schemeClr val="tx1"/>
              </a:solidFill>
            </a:endParaRPr>
          </a:p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70000"/>
              <a:defRPr/>
            </a:pPr>
            <a:r>
              <a:rPr lang="ru-RU" sz="3200" dirty="0">
                <a:solidFill>
                  <a:schemeClr val="tx1"/>
                </a:solidFill>
              </a:rPr>
              <a:t>это выплачиваемые из бюджета денежные средства (социальные выплаты населению, содержание муниципальных учреждений (образование, ЖКХ, культура и другие), капитальное строительство и другие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Wingdings 2"/>
              <a:buChar char=""/>
              <a:defRPr/>
            </a:pP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928688" y="3214688"/>
            <a:ext cx="7286625" cy="83026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u="sng" dirty="0"/>
              <a:t>БЮДЖЕТ</a:t>
            </a:r>
            <a:r>
              <a:rPr lang="ru-RU" sz="1600" dirty="0"/>
              <a:t> –форма образования и расходования денежных средств, предназначенных для финансового обеспечения задач и функций местного самоуправления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7250" y="4357688"/>
            <a:ext cx="2500313" cy="10779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Превышение доходов над расходами образует положительный остаток бюджета </a:t>
            </a:r>
            <a:r>
              <a:rPr lang="ru-RU" sz="1600" b="1" u="sng" dirty="0"/>
              <a:t>ПРОФИЦИТ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86500" y="4286250"/>
            <a:ext cx="2190750" cy="13239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Если расходная часть превышает доходную, то бюджет формируется с </a:t>
            </a:r>
            <a:r>
              <a:rPr lang="ru-RU" sz="1600" b="1" u="sng" dirty="0"/>
              <a:t>ДЕФИЦИТОМ</a:t>
            </a:r>
          </a:p>
        </p:txBody>
      </p:sp>
      <p:pic>
        <p:nvPicPr>
          <p:cNvPr id="16392" name="Picture 14" descr="http://www.kz.all.biz/img/kz/service_catalog/small/7285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0500" y="4214813"/>
            <a:ext cx="14541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571500" y="5857875"/>
            <a:ext cx="8286750" cy="9239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Сбалансированность бюджета по доходам и расходам – основополагающее требование, предъявляемое  к органам, составляющим и утверждающим бюджет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Какие бывают бюджеты ?</a:t>
            </a:r>
            <a:endParaRPr lang="ru-RU" dirty="0"/>
          </a:p>
        </p:txBody>
      </p:sp>
      <p:pic>
        <p:nvPicPr>
          <p:cNvPr id="17410" name="Picture 4" descr="http://im2-tub-ru.yandex.net/i?id=33932168-70-72&amp;n=21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71500" y="2143125"/>
            <a:ext cx="2143125" cy="1428750"/>
          </a:xfrm>
        </p:spPr>
      </p:pic>
      <p:pic>
        <p:nvPicPr>
          <p:cNvPr id="17411" name="Picture 2" descr="http://im3-tub-ru.yandex.net/i?id=273832808-07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0" y="2071688"/>
            <a:ext cx="22098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Box 11"/>
          <p:cNvSpPr txBox="1">
            <a:spLocks noChangeArrowheads="1"/>
          </p:cNvSpPr>
          <p:nvPr/>
        </p:nvSpPr>
        <p:spPr bwMode="auto">
          <a:xfrm>
            <a:off x="571500" y="1571625"/>
            <a:ext cx="22145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onstantia" pitchFamily="18" charset="0"/>
              </a:rPr>
              <a:t>Бюджет семьи</a:t>
            </a:r>
          </a:p>
        </p:txBody>
      </p:sp>
      <p:sp>
        <p:nvSpPr>
          <p:cNvPr id="17413" name="Прямоугольник 6"/>
          <p:cNvSpPr>
            <a:spLocks noChangeArrowheads="1"/>
          </p:cNvSpPr>
          <p:nvPr/>
        </p:nvSpPr>
        <p:spPr bwMode="auto">
          <a:xfrm>
            <a:off x="5786438" y="1571625"/>
            <a:ext cx="29035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latin typeface="Constantia" pitchFamily="18" charset="0"/>
              </a:rPr>
              <a:t>Бюджет организаций</a:t>
            </a: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500188" y="3786188"/>
            <a:ext cx="6143625" cy="5000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ru-RU" sz="2200" b="1" dirty="0">
                <a:solidFill>
                  <a:schemeClr val="tx1"/>
                </a:solidFill>
              </a:rPr>
              <a:t>Бюджеты публично-правовых образований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625" y="5072063"/>
            <a:ext cx="2643188" cy="13573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Российской Федерации </a:t>
            </a:r>
            <a:r>
              <a:rPr lang="ru-RU" sz="1600" dirty="0">
                <a:solidFill>
                  <a:schemeClr val="tx1"/>
                </a:solidFill>
              </a:rPr>
              <a:t>(федеральный бюджет, бюджеты государственных внебюджетных фондов РФ</a:t>
            </a:r>
            <a:r>
              <a:rPr lang="ru-RU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57563" y="5072063"/>
            <a:ext cx="2928937" cy="10779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субъектов Российской Федерации </a:t>
            </a:r>
            <a:r>
              <a:rPr lang="ru-RU" sz="1600" dirty="0">
                <a:solidFill>
                  <a:schemeClr val="tx1"/>
                </a:solidFill>
              </a:rPr>
              <a:t>(региональные бюджеты, бюджеты территориальных фондов ОМС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72250" y="5214938"/>
            <a:ext cx="2071688" cy="8572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муниципальных образований </a:t>
            </a:r>
            <a:r>
              <a:rPr lang="ru-RU" sz="1600" dirty="0">
                <a:solidFill>
                  <a:schemeClr val="tx1"/>
                </a:solidFill>
              </a:rPr>
              <a:t>(местные бюджеты)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4143375" y="1500188"/>
            <a:ext cx="357188" cy="2143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2184110">
            <a:off x="1836738" y="4445000"/>
            <a:ext cx="484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4286250" y="4429125"/>
            <a:ext cx="484188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19731630">
            <a:off x="6521450" y="4429125"/>
            <a:ext cx="484188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2492409">
            <a:off x="2928938" y="1428750"/>
            <a:ext cx="484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19668854">
            <a:off x="5100638" y="1433513"/>
            <a:ext cx="484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i="1" dirty="0" smtClean="0">
                <a:solidFill>
                  <a:schemeClr val="tx1"/>
                </a:solidFill>
              </a:rPr>
              <a:t>Бюджетный процесс – ежегодное формирование и исполнение бюджета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Утверждение бюджета очередного года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Исполнение бюджета в текущем году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Формирование отчета об исполнении бюджета предыдущего года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Утверждение отчета об исполнении бюджета предыдущего года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Составление проекта бюджета очередного года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Рассмотрение проекта бюджета очередного года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86800" cy="64294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Гражданин, его участие в бюджетном процессе</a:t>
            </a:r>
            <a:endParaRPr lang="ru-RU" sz="2600" dirty="0">
              <a:solidFill>
                <a:schemeClr val="tx1"/>
              </a:solidFill>
            </a:endParaRP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304800" y="1285875"/>
            <a:ext cx="8686800" cy="479425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600" i="1" smtClean="0">
                <a:solidFill>
                  <a:schemeClr val="tx1"/>
                </a:solidFill>
              </a:rPr>
              <a:t>Помогает формировать доходную  часть бюджета</a:t>
            </a:r>
          </a:p>
          <a:p>
            <a:pPr eaLnBrk="1" hangingPunct="1"/>
            <a:endParaRPr lang="ru-RU" smtClean="0"/>
          </a:p>
        </p:txBody>
      </p:sp>
      <p:sp>
        <p:nvSpPr>
          <p:cNvPr id="4" name="TextBox 3"/>
          <p:cNvSpPr txBox="1"/>
          <p:nvPr/>
        </p:nvSpPr>
        <p:spPr>
          <a:xfrm>
            <a:off x="1857375" y="1785938"/>
            <a:ext cx="5272088" cy="64611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ГРАЖДАНИН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 как налогоплательщик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4214813" y="3714750"/>
            <a:ext cx="484187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4214813" y="2500313"/>
            <a:ext cx="484187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9462" name="Picture 2" descr="http://im7-tub-ru.yandex.net/i?id=45731032-5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0" y="1857375"/>
            <a:ext cx="1778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857224" y="3000372"/>
            <a:ext cx="7480607" cy="64633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ГРАЖДАНИН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как получатель социальных гарантий</a:t>
            </a:r>
          </a:p>
        </p:txBody>
      </p:sp>
      <p:sp>
        <p:nvSpPr>
          <p:cNvPr id="19466" name="Прямоугольник 8"/>
          <p:cNvSpPr>
            <a:spLocks noChangeArrowheads="1"/>
          </p:cNvSpPr>
          <p:nvPr/>
        </p:nvSpPr>
        <p:spPr bwMode="auto">
          <a:xfrm>
            <a:off x="571500" y="4286250"/>
            <a:ext cx="8358188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Constantia" pitchFamily="18" charset="0"/>
              </a:rPr>
              <a:t>Получает социальные гарантии – расходная часть бюджета (образование, жкх, культура, социальные льготы, физическая культура и спорт и другие направления социальных гарантий населению)</a:t>
            </a:r>
          </a:p>
        </p:txBody>
      </p:sp>
      <p:pic>
        <p:nvPicPr>
          <p:cNvPr id="19467" name="Picture 4" descr="http://www.culturemap.ru/upload/img/73_14.1100776242.893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5857875"/>
            <a:ext cx="128587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8" name="Picture 6" descr="школа - Елена Анатольевна Лаврентьева">
            <a:hlinkClick r:id="rId5" tooltip="далее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71688" y="5857875"/>
            <a:ext cx="128587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9" name="Picture 8" descr="http://img1.liveinternet.ru/images/attach/c/9/107/382/107382253_1051942011mnogodet.jpg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714750" y="5857875"/>
            <a:ext cx="1143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0" name="Picture 6" descr="http://www.kazan-day.ru/www/news/2014/2/1213500.4140327_a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072313" y="5857875"/>
            <a:ext cx="142875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1" name="Picture 2" descr="http://susanin.udm.ru/upload/iblock/0dd/0dddb4aa298f7035929ff90ec013d12a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286375" y="5857875"/>
            <a:ext cx="1214438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686800" cy="133826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Основные параметры бюджета ТЕРНОВСКОГО муниципального образования на 2017 год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1928813"/>
          <a:ext cx="8715405" cy="4390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9"/>
                <a:gridCol w="3000396"/>
              </a:tblGrid>
              <a:tr h="370840"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Прогнозируемые показатели на 2017 год, тыс.руб.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Общий объем доходов,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6448,7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Из них: налоговые и неналоговые доходы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4193,5</a:t>
                      </a:r>
                      <a:endParaRPr lang="ru-RU" sz="2000" b="1" dirty="0"/>
                    </a:p>
                  </a:txBody>
                  <a:tcPr/>
                </a:tc>
              </a:tr>
              <a:tr h="701999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Безвозмездные</a:t>
                      </a:r>
                      <a:r>
                        <a:rPr lang="ru-RU" sz="2000" b="1" baseline="0" dirty="0" smtClean="0"/>
                        <a:t> поступления из других бюджетов бюджетной системы РФ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</a:t>
                      </a:r>
                      <a:r>
                        <a:rPr lang="ru-RU" sz="2000" b="1" dirty="0" smtClean="0"/>
                        <a:t>824,8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Остатки на 1.01.2017г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1430,4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Общий объем</a:t>
                      </a:r>
                      <a:r>
                        <a:rPr lang="ru-RU" sz="2000" b="1" baseline="0" dirty="0" smtClean="0"/>
                        <a:t> расходов,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6448,7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Из них: на</a:t>
                      </a:r>
                      <a:r>
                        <a:rPr lang="ru-RU" sz="2000" b="1" baseline="0" dirty="0" smtClean="0"/>
                        <a:t> содержание органов ОМСУ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3416,3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Передача</a:t>
                      </a:r>
                      <a:r>
                        <a:rPr lang="ru-RU" sz="2000" b="1" baseline="0" dirty="0" smtClean="0"/>
                        <a:t> полномочий в рамках заключенных соглашений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160,0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Доходы бюджета Терновского муниципального образования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285750" y="1571625"/>
            <a:ext cx="2266950" cy="660400"/>
          </a:xfr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tx1"/>
                </a:solidFill>
              </a:rPr>
              <a:t>НАЛОГОВЫЕ   ДОХОДЫ</a:t>
            </a:r>
            <a:endParaRPr lang="ru-RU" sz="1800" dirty="0" smtClean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1813" y="1571625"/>
            <a:ext cx="2571750" cy="6461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НЕНАЛОГОВЫЕ ДОХОДЫ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286500" y="1571625"/>
            <a:ext cx="2286000" cy="6461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БЕЗВОЗМЕЗДНЫЕ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 ПОСТУПЛЕНИЯ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88" y="2428875"/>
          <a:ext cx="2357454" cy="1000132"/>
        </p:xfrm>
        <a:graphic>
          <a:graphicData uri="http://schemas.openxmlformats.org/drawingml/2006/table">
            <a:tbl>
              <a:tblPr/>
              <a:tblGrid>
                <a:gridCol w="2357454"/>
              </a:tblGrid>
              <a:tr h="10001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поступления в бюджет от уплаты налогов, установленных Налоговым кодексом РФ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071813" y="2357438"/>
          <a:ext cx="2595585" cy="1138247"/>
        </p:xfrm>
        <a:graphic>
          <a:graphicData uri="http://schemas.openxmlformats.org/drawingml/2006/table">
            <a:tbl>
              <a:tblPr/>
              <a:tblGrid>
                <a:gridCol w="2595585"/>
              </a:tblGrid>
              <a:tr h="11382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поступления от уплаты пошлин и сборов, установленных законодательством РФ и штрафов за нарушение законодательства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357938" y="2428875"/>
          <a:ext cx="2214578" cy="1000132"/>
        </p:xfrm>
        <a:graphic>
          <a:graphicData uri="http://schemas.openxmlformats.org/drawingml/2006/table">
            <a:tbl>
              <a:tblPr/>
              <a:tblGrid>
                <a:gridCol w="2214578"/>
              </a:tblGrid>
              <a:tr h="10001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финансовая помощь из бюджетов других уровней (межбюджетные трансферты)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515" name="Диаграмма 9"/>
          <p:cNvGraphicFramePr>
            <a:graphicFrameLocks/>
          </p:cNvGraphicFramePr>
          <p:nvPr/>
        </p:nvGraphicFramePr>
        <p:xfrm>
          <a:off x="220663" y="3657600"/>
          <a:ext cx="8577262" cy="2617788"/>
        </p:xfrm>
        <a:graphic>
          <a:graphicData uri="http://schemas.openxmlformats.org/presentationml/2006/ole">
            <p:oleObj spid="_x0000_s21515" name="Worksheet" r:id="rId3" imgW="7000951" imgH="213360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858280" cy="92869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Налоговые и неналоговые доходы </a:t>
            </a:r>
            <a:r>
              <a:rPr lang="ru-RU" sz="2800" dirty="0" err="1" smtClean="0">
                <a:solidFill>
                  <a:schemeClr val="tx1"/>
                </a:solidFill>
              </a:rPr>
              <a:t>терновского</a:t>
            </a:r>
            <a:r>
              <a:rPr lang="ru-RU" sz="2800" dirty="0" smtClean="0">
                <a:solidFill>
                  <a:schemeClr val="tx1"/>
                </a:solidFill>
              </a:rPr>
              <a:t> муниципального образования в 2017 г.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781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8836"/>
                <a:gridCol w="2847964"/>
              </a:tblGrid>
              <a:tr h="41953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Налоговые доходы всего, тыс.руб.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4193,5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1953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Налог на доходы физических</a:t>
                      </a:r>
                      <a:r>
                        <a:rPr lang="ru-RU" sz="2000" baseline="0" dirty="0" smtClean="0"/>
                        <a:t> лиц, тыс.руб.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105,8</a:t>
                      </a:r>
                      <a:endParaRPr lang="ru-RU" sz="2000" dirty="0"/>
                    </a:p>
                  </a:txBody>
                  <a:tcPr/>
                </a:tc>
              </a:tr>
              <a:tr h="419533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  <a:tr h="41953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Единый сельскохозяйственный налог, тыс.руб.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308,7</a:t>
                      </a:r>
                      <a:endParaRPr lang="ru-RU" sz="2000" dirty="0"/>
                    </a:p>
                  </a:txBody>
                  <a:tcPr/>
                </a:tc>
              </a:tr>
              <a:tr h="41953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Налог на имущество физических лиц, тыс.руб.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510,0</a:t>
                      </a:r>
                      <a:endParaRPr lang="ru-RU" sz="2000" dirty="0"/>
                    </a:p>
                  </a:txBody>
                  <a:tcPr/>
                </a:tc>
              </a:tr>
              <a:tr h="41953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Земельный налог, тыс.руб.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3263,0</a:t>
                      </a:r>
                      <a:endParaRPr lang="ru-RU" sz="2000" dirty="0"/>
                    </a:p>
                  </a:txBody>
                  <a:tcPr/>
                </a:tc>
              </a:tr>
              <a:tr h="419533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Неналоговые доходы всего, тыс.руб.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6,0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1953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Государственная пошлина, тыс.руб.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/>
                </a:tc>
              </a:tr>
              <a:tr h="74225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Доходы</a:t>
                      </a:r>
                      <a:r>
                        <a:rPr lang="ru-RU" sz="2000" baseline="0" dirty="0" smtClean="0"/>
                        <a:t> от использования имущества , находящегося в государственной и муниципальной собственности, </a:t>
                      </a:r>
                      <a:r>
                        <a:rPr lang="ru-RU" sz="2000" dirty="0" smtClean="0"/>
                        <a:t>тыс.руб.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6,0</a:t>
                      </a:r>
                      <a:endParaRPr lang="ru-RU" sz="2000" dirty="0"/>
                    </a:p>
                  </a:txBody>
                  <a:tcPr/>
                </a:tc>
              </a:tr>
              <a:tr h="41953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Штрафы, тыс.руб.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Структура налоговых и неналоговых доходов бюджета Терновского муниципального образования на 2017 год</a:t>
            </a:r>
            <a:endParaRPr lang="ru-RU" sz="2600" dirty="0">
              <a:solidFill>
                <a:schemeClr val="tx1"/>
              </a:solidFill>
            </a:endParaRPr>
          </a:p>
        </p:txBody>
      </p:sp>
      <p:graphicFrame>
        <p:nvGraphicFramePr>
          <p:cNvPr id="2355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88" y="1576388"/>
          <a:ext cx="8556625" cy="4887912"/>
        </p:xfrm>
        <a:graphic>
          <a:graphicData uri="http://schemas.openxmlformats.org/presentationml/2006/ole">
            <p:oleObj spid="_x0000_s23554" name="Worksheet" r:id="rId3" imgW="7086600" imgH="4048049" progId="Excel.Sheet.8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1021</TotalTime>
  <Words>1049</Words>
  <Application>Microsoft Office PowerPoint</Application>
  <PresentationFormat>Экран (4:3)</PresentationFormat>
  <Paragraphs>162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Трек</vt:lpstr>
      <vt:lpstr>Worksheet</vt:lpstr>
      <vt:lpstr>Бюджет для граждан </vt:lpstr>
      <vt:lpstr>Что такое бюджет ?</vt:lpstr>
      <vt:lpstr>Какие бывают бюджеты ?</vt:lpstr>
      <vt:lpstr>Бюджетный процесс – ежегодное формирование и исполнение бюджета</vt:lpstr>
      <vt:lpstr>Гражданин, его участие в бюджетном процессе</vt:lpstr>
      <vt:lpstr>Основные параметры бюджета ТЕРНОВСКОГО муниципального образования на 2017 год</vt:lpstr>
      <vt:lpstr>Доходы бюджета Терновского муниципального образования</vt:lpstr>
      <vt:lpstr>Налоговые и неналоговые доходы терновского муниципального образования в 2017 г.</vt:lpstr>
      <vt:lpstr>Структура налоговых и неналоговых доходов бюджета Терновского муниципального образования на 2017 год</vt:lpstr>
      <vt:lpstr>Межбюджетные трансферты (безвозмездные поступления) – это средства одного бюджета бюджетной системы РФ, перечисляемые другому бюджету бюджетной системы РФ</vt:lpstr>
      <vt:lpstr>Расходы бюджета Терновского муниципального образования на 2017 год</vt:lpstr>
      <vt:lpstr>Структура расходов бюджета Терновского муниципального образования на 2017 г.</vt:lpstr>
      <vt:lpstr>Расходы на содержание органов местного самоуправления</vt:lpstr>
      <vt:lpstr>Объём межбюджетных трансфертов, передаваемых бюджету  ТЕРНОВСКОГО муниципального образования  на осуществление части полномочий по решению вопросов местного значения в соответствии с заключенными соглашениями,  на 2017 год </vt:lpstr>
      <vt:lpstr>Муниципальные программы Терновского муниципального образования </vt:lpstr>
      <vt:lpstr>Перечень муниципальных программ</vt:lpstr>
      <vt:lpstr>Объемы бюджетных ассигнований на реализацию муниципальных программ в 2015 году</vt:lpstr>
      <vt:lpstr>Слайд 18</vt:lpstr>
      <vt:lpstr>Контактная информация  и обратная связь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Анастасия</dc:creator>
  <cp:lastModifiedBy>Admin</cp:lastModifiedBy>
  <cp:revision>83</cp:revision>
  <dcterms:created xsi:type="dcterms:W3CDTF">2015-12-04T12:27:38Z</dcterms:created>
  <dcterms:modified xsi:type="dcterms:W3CDTF">2017-02-07T12:44:11Z</dcterms:modified>
</cp:coreProperties>
</file>