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78" r:id="rId9"/>
    <p:sldId id="279" r:id="rId10"/>
    <p:sldId id="267" r:id="rId11"/>
    <p:sldId id="268" r:id="rId12"/>
    <p:sldId id="269" r:id="rId13"/>
    <p:sldId id="277" r:id="rId14"/>
    <p:sldId id="27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6092" autoAdjust="0"/>
  </p:normalViewPr>
  <p:slideViewPr>
    <p:cSldViewPr>
      <p:cViewPr varScale="1">
        <p:scale>
          <a:sx n="64" d="100"/>
          <a:sy n="64" d="100"/>
        </p:scale>
        <p:origin x="-15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3.7858580472641692E-2"/>
          <c:y val="0.23008009030742663"/>
          <c:w val="0.64786053438349234"/>
          <c:h val="0.490779050343612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explosion val="25"/>
          <c:dPt>
            <c:idx val="0"/>
            <c:explosion val="18"/>
          </c:dPt>
          <c:dPt>
            <c:idx val="1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187394738060221"/>
                  <c:y val="-0.1598468225752699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117,4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6.2754382809739648E-2"/>
                  <c:y val="-0.1425989870173157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9,9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.12355953818024268"/>
                  <c:y val="-3.879529258653803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-38,4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 smtClean="0"/>
                      <a:t>11,1</a:t>
                    </a:r>
                  </a:p>
                </c:rich>
              </c:tx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525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Sheet1!$B$1:$E$1</c:f>
              <c:strCache>
                <c:ptCount val="4"/>
                <c:pt idx="0">
                  <c:v>Земельный налог(%)</c:v>
                </c:pt>
                <c:pt idx="1">
                  <c:v>НДФЛ(%)</c:v>
                </c:pt>
                <c:pt idx="2">
                  <c:v>ЕСХН(%)</c:v>
                </c:pt>
                <c:pt idx="3">
                  <c:v>Налог на  имущество физических лиц(%)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117.4</c:v>
                </c:pt>
                <c:pt idx="1">
                  <c:v>9.9</c:v>
                </c:pt>
                <c:pt idx="2">
                  <c:v>-38.4</c:v>
                </c:pt>
                <c:pt idx="3" formatCode="0.0">
                  <c:v>11.1</c:v>
                </c:pt>
              </c:numCache>
            </c:numRef>
          </c:val>
        </c:ser>
        <c:dLbls>
          <c:showVal val="1"/>
        </c:dLbls>
      </c:pie3DChart>
      <c:spPr>
        <a:noFill/>
        <a:ln w="127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9609843416906736"/>
          <c:y val="0.22525001430817451"/>
          <c:w val="0.2793886229062385"/>
          <c:h val="0.48667151461285457"/>
        </c:manualLayout>
      </c:layout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85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10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7.3588692038495218E-2"/>
          <c:y val="0.28207874018092716"/>
          <c:w val="0.82954467009825172"/>
          <c:h val="0.62786643976344902"/>
        </c:manualLayout>
      </c:layout>
      <c:pie3DChart>
        <c:varyColors val="1"/>
        <c:ser>
          <c:idx val="0"/>
          <c:order val="0"/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explosion val="25"/>
          <c:dPt>
            <c:idx val="0"/>
            <c:explosion val="18"/>
          </c:dPt>
          <c:dPt>
            <c:idx val="1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24104057305336837"/>
                  <c:y val="-0.1905733921733279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67,6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7.7173647462325703E-2"/>
                  <c:y val="-6.460097639849207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3,1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.15828171478565178"/>
                  <c:y val="1.266541304127733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27,5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 smtClean="0"/>
                      <a:t>1,4</a:t>
                    </a:r>
                  </a:p>
                </c:rich>
              </c:tx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525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Sheet1!$B$1:$G$1</c:f>
              <c:strCache>
                <c:ptCount val="6"/>
                <c:pt idx="0">
                  <c:v>Общегосударственные вопросы</c:v>
                </c:pt>
                <c:pt idx="1">
                  <c:v>Национальная оборога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67.599999999999994</c:v>
                </c:pt>
                <c:pt idx="1">
                  <c:v>3.1</c:v>
                </c:pt>
                <c:pt idx="2">
                  <c:v>27.5</c:v>
                </c:pt>
                <c:pt idx="3" formatCode="0.0">
                  <c:v>1.4</c:v>
                </c:pt>
                <c:pt idx="4">
                  <c:v>0.3000000000000001</c:v>
                </c:pt>
                <c:pt idx="5">
                  <c:v>0.1</c:v>
                </c:pt>
              </c:numCache>
            </c:numRef>
          </c:val>
        </c:ser>
        <c:dLbls>
          <c:showVal val="1"/>
        </c:dLbls>
      </c:pie3DChart>
      <c:spPr>
        <a:noFill/>
        <a:ln w="127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7.2809930008748941E-2"/>
          <c:y val="3.8615235270646121E-2"/>
          <c:w val="0.8345346832596241"/>
          <c:h val="0.18745068130519976"/>
        </c:manualLayout>
      </c:layout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85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10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4058D-BE42-411A-91AD-851987E06904}" type="datetimeFigureOut">
              <a:rPr lang="ru-RU" smtClean="0"/>
              <a:pPr/>
              <a:t>19.04.2021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C4AAE-F60B-4D6D-89EE-6FB6761CF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640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C4AAE-F60B-4D6D-89EE-6FB6761CF38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C4AAE-F60B-4D6D-89EE-6FB6761CF38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5F40-3FEA-48CC-9761-55CEF5EE3AA0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15A76-4A98-4A4D-BE3B-C058D9ED1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68D4-8296-4B80-A11B-7F5124FF1F61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EBAA3-3EAA-4319-B8B1-8AE836E62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A119F-F9E5-4843-96CA-CF0E7027C334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21A9-E48D-4FB4-9A26-FF388DA36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59E8-2B20-4B61-9F5E-C0666C2270D5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CDF4-9483-4A4E-B6FB-B5B16866E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A19FF-D685-459F-BE14-6161C6152086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FE1AA-AC36-43A0-AF8E-C7BC14B05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AAAF-7CC8-45C9-AC1D-013EA5EEE22F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55294-72F0-44A4-8130-50FFDFFBA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5C7B-FB73-413F-A0DA-8CFB9DDFABCF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CE090-D489-4753-8594-A24E8D2C8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3F27-E2BC-4E54-BB31-DD592C6E0A3E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F3FF-F51E-4206-B49E-7E1379D29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5BB5-4AAB-41AF-BA4C-5711D39CDEA5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BC8A-BF62-4B27-B32D-6310DD098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F367-DA4E-4A7A-AE9B-F9E2C41E3D3D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CCBC8-FFD1-4FB3-8E19-227123C1A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FCD3-70EE-4232-A238-31EB1B335ED2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CBE45-C468-4D7A-ABA0-8E1396AE8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806EDB-1EBA-4A97-896D-6153997FE4CD}" type="datetimeFigureOut">
              <a:rPr lang="ru-RU"/>
              <a:pPr>
                <a:defRPr/>
              </a:pPr>
              <a:t>19.04.2021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24D8D0-66FF-4E49-8BF2-1672FFA8C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1" r:id="rId4"/>
    <p:sldLayoutId id="2147483735" r:id="rId5"/>
    <p:sldLayoutId id="2147483730" r:id="rId6"/>
    <p:sldLayoutId id="2147483736" r:id="rId7"/>
    <p:sldLayoutId id="2147483737" r:id="rId8"/>
    <p:sldLayoutId id="2147483738" r:id="rId9"/>
    <p:sldLayoutId id="2147483729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4;&#1072;&#1085;&#1099;&#1095;&#1089;&#1082;&#1086;&#1077;-&#1072;&#1076;&#1084;.&#1088;&#1092;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source=wiz&amp;img_url=http://img0.liveinternet.ru/images/attach/c/5/88/890/88890522_602457_338846686194132_1156640224_n.jpg&amp;p=12&amp;text=%D0%B1%D1%8E%D0%B4%D0%B6%D0%B5%D1%82%20%D0%BA%D0%B0%D1%80%D1%82%D0%B8%D0%BD%D0%BA%D0%B8&amp;noreask=1&amp;pos=370&amp;lr=24&amp;rpt=simage&amp;nojs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hyperlink" Target="http://img1.liveinternet.ru/images/attach/c/9/107/382/107382253_1051942011mnogodet.jpg" TargetMode="External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proshkolu.ru/user/lavr63-66/file/529707/" TargetMode="External"/><Relationship Id="rId10" Type="http://schemas.openxmlformats.org/officeDocument/2006/relationships/image" Target="../media/image13.jpeg"/><Relationship Id="rId4" Type="http://schemas.openxmlformats.org/officeDocument/2006/relationships/image" Target="../media/image9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chart" Target="../charts/chart1.x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81000" y="2780927"/>
            <a:ext cx="8458200" cy="329485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002060"/>
                </a:solidFill>
                <a:latin typeface="Bookman Old Style" pitchFamily="18" charset="0"/>
              </a:rPr>
              <a:t>Бюджет для граждан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dirty="0"/>
          </a:p>
        </p:txBody>
      </p:sp>
      <p:sp>
        <p:nvSpPr>
          <p:cNvPr id="13314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51520" y="0"/>
            <a:ext cx="8420962" cy="2780928"/>
          </a:xfrm>
        </p:spPr>
        <p:txBody>
          <a:bodyPr/>
          <a:lstStyle/>
          <a:p>
            <a:pPr algn="ctr" eaLnBrk="1" hangingPunct="1"/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К отчету об исполнении бюджет</a:t>
            </a:r>
            <a:r>
              <a:rPr lang="ru-RU" sz="2600" b="1" dirty="0" smtClean="0">
                <a:solidFill>
                  <a:srgbClr val="002060"/>
                </a:solidFill>
                <a:latin typeface="Arial" charset="0"/>
              </a:rPr>
              <a:t>а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600" b="1" dirty="0" err="1" smtClean="0">
                <a:solidFill>
                  <a:srgbClr val="002060"/>
                </a:solidFill>
                <a:latin typeface="Bookman Old Style" pitchFamily="18" charset="0"/>
              </a:rPr>
              <a:t>Барковского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 муниципального образования </a:t>
            </a:r>
            <a:r>
              <a:rPr lang="ru-RU" sz="2600" b="1" dirty="0" err="1" smtClean="0">
                <a:solidFill>
                  <a:srgbClr val="002060"/>
                </a:solidFill>
                <a:latin typeface="Bookman Old Style" pitchFamily="18" charset="0"/>
              </a:rPr>
              <a:t>Балашовского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муниципального района </a:t>
            </a:r>
          </a:p>
          <a:p>
            <a:pPr algn="ctr" eaLnBrk="1" hangingPunct="1"/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Саратовской области за </a:t>
            </a:r>
            <a:r>
              <a:rPr lang="ru-RU" sz="2600" b="1" dirty="0" smtClean="0">
                <a:solidFill>
                  <a:srgbClr val="002060"/>
                </a:solidFill>
                <a:latin typeface="Bookman Old Style" pitchFamily="18" charset="0"/>
              </a:rPr>
              <a:t>2020 год</a:t>
            </a:r>
            <a:endParaRPr lang="ru-RU" sz="2600" b="1" dirty="0" smtClean="0">
              <a:solidFill>
                <a:srgbClr val="002060"/>
              </a:solidFill>
              <a:latin typeface="Arial" charset="0"/>
            </a:endParaRPr>
          </a:p>
          <a:p>
            <a:pPr algn="ctr" eaLnBrk="1" hangingPunct="1"/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Отчет об исполнении бюджета  на очередной финансовый год принят Решением Совета депутатов </a:t>
            </a:r>
            <a:r>
              <a:rPr lang="ru-RU" sz="1800" b="1" dirty="0" err="1" smtClean="0">
                <a:solidFill>
                  <a:srgbClr val="002060"/>
                </a:solidFill>
                <a:latin typeface="Arial" charset="0"/>
              </a:rPr>
              <a:t>Барковского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 муниципального образования от 14.04.2021 г. № 138-01</a:t>
            </a:r>
          </a:p>
        </p:txBody>
      </p:sp>
      <p:pic>
        <p:nvPicPr>
          <p:cNvPr id="13315" name="Picture 2" descr="C:\Users\Анастасия\Desktop\07941944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5550" y="3717032"/>
            <a:ext cx="3894138" cy="2958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304800" y="1554163"/>
            <a:ext cx="8553450" cy="4460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Формы межбюджетных трансфертов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8" y="2071688"/>
            <a:ext cx="2214562" cy="17893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100" b="1" dirty="0" err="1"/>
              <a:t>софинансирования</a:t>
            </a:r>
            <a:r>
              <a:rPr lang="ru-RU" sz="11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3250" y="2071689"/>
            <a:ext cx="3143250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72250" y="2214563"/>
            <a:ext cx="2238375" cy="1384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207420"/>
              </p:ext>
            </p:extLst>
          </p:nvPr>
        </p:nvGraphicFramePr>
        <p:xfrm>
          <a:off x="214313" y="4149079"/>
          <a:ext cx="8786874" cy="2353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397"/>
                <a:gridCol w="3732477"/>
              </a:tblGrid>
              <a:tr h="86409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Безвозмездные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поступления  в бюджет </a:t>
                      </a:r>
                    </a:p>
                    <a:p>
                      <a:pPr algn="ctr"/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</a:rPr>
                        <a:t>Барковского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муниципального образования в 2020г.</a:t>
                      </a:r>
                    </a:p>
                    <a:p>
                      <a:pPr algn="r"/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тыс.руб.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Дотации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56,3</a:t>
                      </a:r>
                      <a:endParaRPr lang="ru-RU" sz="2000" b="1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Субвенции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90,9</a:t>
                      </a:r>
                      <a:endParaRPr lang="ru-RU" sz="2000" b="1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Межбюджетные трансферты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1 404,5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Расходы бюджета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Барковского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муниципального образования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 2020 году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21726411"/>
              </p:ext>
            </p:extLst>
          </p:nvPr>
        </p:nvGraphicFramePr>
        <p:xfrm>
          <a:off x="214313" y="1844824"/>
          <a:ext cx="8686800" cy="4680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  <a:gridCol w="2828884"/>
              </a:tblGrid>
              <a:tr h="83209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РАСХОДЫ, всего тыс.руб.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2 933,0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Общегосударственные вопросы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1 982,8</a:t>
                      </a:r>
                      <a:endParaRPr lang="ru-RU" sz="2000" b="1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Национальная оборона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90,9</a:t>
                      </a:r>
                      <a:endParaRPr lang="ru-RU" sz="2000" b="1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Национальная экономика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807,2</a:t>
                      </a:r>
                      <a:endParaRPr lang="ru-RU" sz="2000" b="1" dirty="0"/>
                    </a:p>
                  </a:txBody>
                  <a:tcPr/>
                </a:tc>
              </a:tr>
              <a:tr h="728081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Жилищно-коммунальное хозяйство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40,7</a:t>
                      </a:r>
                      <a:endParaRPr lang="ru-RU" sz="2000" b="1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Образование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9,4</a:t>
                      </a:r>
                      <a:endParaRPr lang="ru-RU" sz="2000" b="1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Культура и кинематография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2,0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686800" cy="105249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Структура расходов бюджета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барковского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муниципального образования в 2020 г.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26626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46880907"/>
              </p:ext>
            </p:extLst>
          </p:nvPr>
        </p:nvGraphicFramePr>
        <p:xfrm>
          <a:off x="658813" y="1433513"/>
          <a:ext cx="7681912" cy="5141912"/>
        </p:xfrm>
        <a:graphic>
          <a:graphicData uri="http://schemas.openxmlformats.org/presentationml/2006/ole">
            <p:oleObj spid="_x0000_s26632" name="Worksheet" r:id="rId3" imgW="9105914" imgH="6096126" progId="Excel.Sheet.8">
              <p:embed/>
            </p:oleObj>
          </a:graphicData>
        </a:graphic>
      </p:graphicFrame>
      <p:graphicFrame>
        <p:nvGraphicFramePr>
          <p:cNvPr id="4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45061218"/>
              </p:ext>
            </p:extLst>
          </p:nvPr>
        </p:nvGraphicFramePr>
        <p:xfrm>
          <a:off x="0" y="1268760"/>
          <a:ext cx="9144000" cy="558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2474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Расходы на содержание органов местного самоуправления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07664781"/>
              </p:ext>
            </p:extLst>
          </p:nvPr>
        </p:nvGraphicFramePr>
        <p:xfrm>
          <a:off x="142875" y="1643063"/>
          <a:ext cx="8786874" cy="1587203"/>
        </p:xfrm>
        <a:graphic>
          <a:graphicData uri="http://schemas.openxmlformats.org/drawingml/2006/table">
            <a:tbl>
              <a:tblPr/>
              <a:tblGrid>
                <a:gridCol w="7313184"/>
                <a:gridCol w="1473690"/>
              </a:tblGrid>
              <a:tr h="215101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(тыс. рублей)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0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высшего должностного лица муниципального образования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администрации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Барковского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муниципального образования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1 422,4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9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Расходы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 осуществление первичного воинского учета на территории 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ИТОГО расходов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2 073,7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16016" y="3500438"/>
            <a:ext cx="4212084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Численность муниципальных служащих – </a:t>
            </a:r>
            <a:r>
              <a:rPr lang="ru-RU" b="1" dirty="0" smtClean="0"/>
              <a:t>3 человека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388" y="3429000"/>
            <a:ext cx="4248596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</a:rPr>
              <a:t>Жителей </a:t>
            </a:r>
            <a:r>
              <a:rPr lang="ru-RU" b="1" dirty="0" err="1" smtClean="0">
                <a:solidFill>
                  <a:srgbClr val="000000"/>
                </a:solidFill>
              </a:rPr>
              <a:t>Барковского</a:t>
            </a:r>
            <a:r>
              <a:rPr lang="ru-RU" b="1" dirty="0" smtClean="0">
                <a:solidFill>
                  <a:srgbClr val="000000"/>
                </a:solidFill>
              </a:rPr>
              <a:t> муниципального образования -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1151</a:t>
            </a:r>
            <a:r>
              <a:rPr lang="ru-RU" b="1" dirty="0" smtClean="0">
                <a:solidFill>
                  <a:srgbClr val="000000"/>
                </a:solidFill>
              </a:rPr>
              <a:t>  человек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(по состоянию на 01.01.2020)</a:t>
            </a:r>
            <a:endParaRPr lang="ru-RU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527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Контактная информация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и обратная связь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5214949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Информация подготовлена специалистом администрации </a:t>
            </a:r>
            <a:r>
              <a:rPr lang="ru-RU" sz="2600" b="1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600" b="1" dirty="0" smtClean="0">
                <a:solidFill>
                  <a:schemeClr val="tx1"/>
                </a:solidFill>
              </a:rPr>
              <a:t> муниципального образования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Наш адрес: 412351, Саратовская обл., </a:t>
            </a:r>
            <a:r>
              <a:rPr lang="ru-RU" sz="2600" b="1" dirty="0" err="1" smtClean="0">
                <a:solidFill>
                  <a:schemeClr val="tx1"/>
                </a:solidFill>
              </a:rPr>
              <a:t>Балашовский</a:t>
            </a:r>
            <a:r>
              <a:rPr lang="ru-RU" sz="2600" b="1" dirty="0" smtClean="0">
                <a:solidFill>
                  <a:schemeClr val="tx1"/>
                </a:solidFill>
              </a:rPr>
              <a:t>           р-</a:t>
            </a:r>
            <a:r>
              <a:rPr lang="ru-RU" sz="2600" b="1" dirty="0" err="1" smtClean="0">
                <a:solidFill>
                  <a:schemeClr val="tx1"/>
                </a:solidFill>
              </a:rPr>
              <a:t>н,с.Барки</a:t>
            </a:r>
            <a:r>
              <a:rPr lang="ru-RU" sz="2600" b="1" dirty="0" smtClean="0">
                <a:solidFill>
                  <a:schemeClr val="tx1"/>
                </a:solidFill>
              </a:rPr>
              <a:t>, ул.Коммунистическая,72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Телефон: (84545)7-41-35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Адрес электронной почты: </a:t>
            </a:r>
            <a:r>
              <a:rPr lang="en-US" sz="2600" b="1" dirty="0" smtClean="0">
                <a:solidFill>
                  <a:schemeClr val="tx1"/>
                </a:solidFill>
              </a:rPr>
              <a:t>barcki2009@yandex.ru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Сайт администрации: 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://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www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.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baladmin.ru </a:t>
            </a:r>
            <a:r>
              <a:rPr lang="ru-RU" sz="2600" b="1" dirty="0" err="1" smtClean="0">
                <a:solidFill>
                  <a:schemeClr val="tx1"/>
                </a:solidFill>
                <a:hlinkClick r:id="rId2"/>
              </a:rPr>
              <a:t>адм.Балашовского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 МР  /</a:t>
            </a:r>
            <a:r>
              <a:rPr lang="ru-RU" sz="2600" b="1" dirty="0" err="1" smtClean="0">
                <a:solidFill>
                  <a:schemeClr val="tx1"/>
                </a:solidFill>
                <a:hlinkClick r:id="rId2"/>
              </a:rPr>
              <a:t>Барковское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 МО/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Что такое бюджет ?</a:t>
            </a:r>
            <a:endParaRPr lang="ru-RU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>
          <a:xfrm>
            <a:off x="214313" y="1428750"/>
            <a:ext cx="3000375" cy="1571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ДОХОДЫ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pic>
        <p:nvPicPr>
          <p:cNvPr id="16387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13" y="1500188"/>
            <a:ext cx="19288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12"/>
          <p:cNvSpPr txBox="1">
            <a:spLocks/>
          </p:cNvSpPr>
          <p:nvPr/>
        </p:nvSpPr>
        <p:spPr>
          <a:xfrm>
            <a:off x="5857875" y="1500188"/>
            <a:ext cx="3000375" cy="15716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b="1" u="sng" dirty="0">
                <a:solidFill>
                  <a:schemeClr val="tx1"/>
                </a:solidFill>
              </a:rPr>
              <a:t>РАСХОДЫ</a:t>
            </a:r>
            <a:endParaRPr lang="ru-RU" sz="3200" dirty="0">
              <a:solidFill>
                <a:schemeClr val="tx1"/>
              </a:solidFill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dirty="0">
                <a:solidFill>
                  <a:schemeClr val="tx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"/>
              <a:defRPr/>
            </a:pP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28688" y="3214688"/>
            <a:ext cx="7286625" cy="8302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250" y="4357688"/>
            <a:ext cx="2500313" cy="10779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6500" y="4286250"/>
            <a:ext cx="2190750" cy="1323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pic>
        <p:nvPicPr>
          <p:cNvPr id="16392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500" y="4214813"/>
            <a:ext cx="14541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71500" y="5857875"/>
            <a:ext cx="8286750" cy="923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Сбалансированность бюджета по доходам и расходам – основополагающее требование, предъявляемое  к органам, составляющим и утверждающим бюджет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93610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Какие бывают бюджеты ?</a:t>
            </a:r>
            <a:endParaRPr lang="ru-RU" sz="4800" dirty="0"/>
          </a:p>
        </p:txBody>
      </p:sp>
      <p:pic>
        <p:nvPicPr>
          <p:cNvPr id="17410" name="Picture 4" descr="http://im2-tub-ru.yandex.net/i?id=33932168-70-72&amp;n=2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1500" y="2143125"/>
            <a:ext cx="2143125" cy="1428750"/>
          </a:xfrm>
        </p:spPr>
      </p:pic>
      <p:pic>
        <p:nvPicPr>
          <p:cNvPr id="17411" name="Picture 2" descr="http://im3-tub-ru.yandex.net/i?id=273832808-0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2071688"/>
            <a:ext cx="220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11"/>
          <p:cNvSpPr txBox="1">
            <a:spLocks noChangeArrowheads="1"/>
          </p:cNvSpPr>
          <p:nvPr/>
        </p:nvSpPr>
        <p:spPr bwMode="auto">
          <a:xfrm>
            <a:off x="571500" y="1571625"/>
            <a:ext cx="2214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семьи</a:t>
            </a:r>
          </a:p>
        </p:txBody>
      </p:sp>
      <p:sp>
        <p:nvSpPr>
          <p:cNvPr id="17413" name="Прямоугольник 6"/>
          <p:cNvSpPr>
            <a:spLocks noChangeArrowheads="1"/>
          </p:cNvSpPr>
          <p:nvPr/>
        </p:nvSpPr>
        <p:spPr bwMode="auto">
          <a:xfrm>
            <a:off x="5786438" y="1571625"/>
            <a:ext cx="2903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организаций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500188" y="3786188"/>
            <a:ext cx="6143625" cy="5000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200" b="1" dirty="0">
                <a:solidFill>
                  <a:schemeClr val="tx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625" y="5072063"/>
            <a:ext cx="2643188" cy="13573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(федеральный бюджет, бюджеты государственных внебюджетных фондов РФ</a:t>
            </a:r>
            <a:r>
              <a:rPr lang="ru-RU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563" y="5072063"/>
            <a:ext cx="2928937" cy="10779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2250" y="5214938"/>
            <a:ext cx="2071688" cy="8572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муниципальных образований </a:t>
            </a:r>
            <a:r>
              <a:rPr lang="ru-RU" sz="1600" dirty="0">
                <a:solidFill>
                  <a:schemeClr val="tx1"/>
                </a:solidFill>
              </a:rPr>
              <a:t>(местные бюджеты)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143375" y="1500188"/>
            <a:ext cx="357188" cy="2143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2184110">
            <a:off x="1836738" y="444500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862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731630">
            <a:off x="65214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2492409">
            <a:off x="2928938" y="142875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9668854">
            <a:off x="5100638" y="1433513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12474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Бюджетный процесс – ежегодное формирование и исполнение бюджета</a:t>
            </a:r>
            <a:endParaRPr lang="ru-RU" sz="30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Исполнение бюджета в текущем году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Формирование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Составление проекта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Рассмотрение проекта бюджета очередного года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105273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Гражданин, его участие в бюджетном процессе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1285875"/>
            <a:ext cx="8686800" cy="47942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i="1" smtClean="0">
                <a:solidFill>
                  <a:schemeClr val="tx1"/>
                </a:solidFill>
              </a:rPr>
              <a:t>Помогает формировать доходную  часть бюджета</a:t>
            </a:r>
          </a:p>
          <a:p>
            <a:pPr eaLnBrk="1" hangingPunct="1"/>
            <a:endParaRPr lang="ru-RU" smtClean="0"/>
          </a:p>
        </p:txBody>
      </p:sp>
      <p:sp>
        <p:nvSpPr>
          <p:cNvPr id="4" name="TextBox 3"/>
          <p:cNvSpPr txBox="1"/>
          <p:nvPr/>
        </p:nvSpPr>
        <p:spPr>
          <a:xfrm>
            <a:off x="1857375" y="178593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14813" y="3714750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14813" y="2500313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62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857375"/>
            <a:ext cx="177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57224" y="3000372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9466" name="Прямоугольник 8"/>
          <p:cNvSpPr>
            <a:spLocks noChangeArrowheads="1"/>
          </p:cNvSpPr>
          <p:nvPr/>
        </p:nvSpPr>
        <p:spPr bwMode="auto">
          <a:xfrm>
            <a:off x="571500" y="4286250"/>
            <a:ext cx="835818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onstantia" pitchFamily="18" charset="0"/>
              </a:rPr>
              <a:t>Получает социальные гарантии – расходная часть бюджета (образование, жкх, культура, социальные льготы, физическая культура и спорт и другие направления социальных гарантий населению)</a:t>
            </a:r>
          </a:p>
        </p:txBody>
      </p:sp>
      <p:pic>
        <p:nvPicPr>
          <p:cNvPr id="19467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6" descr="школа - Елена Анатольевна Лаврентьева">
            <a:hlinkClick r:id="rId5" tooltip="далее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88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8" descr="http://img1.liveinternet.ru/images/attach/c/9/107/382/107382253_1051942011mnogodet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4750" y="5857875"/>
            <a:ext cx="1143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72313" y="5857875"/>
            <a:ext cx="14287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75" y="5857875"/>
            <a:ext cx="1214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0872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Основные параметры бюджета БАРКОВСКОГО муниципального образования на 2020 год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14718768"/>
              </p:ext>
            </p:extLst>
          </p:nvPr>
        </p:nvGraphicFramePr>
        <p:xfrm>
          <a:off x="214313" y="980727"/>
          <a:ext cx="8715405" cy="5910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9"/>
                <a:gridCol w="3000396"/>
              </a:tblGrid>
              <a:tr h="563372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Прогнозируемые показатели на 2020 год, тыс.руб.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Общий объем доходов,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3 506,0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Из них: налоговые и неналоговые доходы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1 948,3</a:t>
                      </a:r>
                      <a:endParaRPr lang="ru-RU" sz="1800" b="1" dirty="0"/>
                    </a:p>
                  </a:txBody>
                  <a:tcPr/>
                </a:tc>
              </a:tr>
              <a:tr h="705216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Безвозмездные</a:t>
                      </a:r>
                      <a:r>
                        <a:rPr lang="ru-RU" sz="1800" b="1" baseline="0" dirty="0" smtClean="0"/>
                        <a:t> поступления из других бюджетов бюджетной системы РФ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1 557,7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Общий объем</a:t>
                      </a:r>
                      <a:r>
                        <a:rPr lang="ru-RU" sz="1800" b="1" baseline="0" dirty="0" smtClean="0"/>
                        <a:t> расходов,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3 596,0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Из них: на</a:t>
                      </a:r>
                      <a:r>
                        <a:rPr lang="ru-RU" sz="1800" b="1" baseline="0" dirty="0" smtClean="0"/>
                        <a:t> содержание органов ОМСУ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2 436,7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Национальная оборона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90,9</a:t>
                      </a:r>
                      <a:endParaRPr lang="ru-RU" sz="1800" b="1" dirty="0"/>
                    </a:p>
                  </a:txBody>
                  <a:tcPr/>
                </a:tc>
              </a:tr>
              <a:tr h="622675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Национальная безопасность и правоохранительная деятельность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5,0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Национальная экономика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997,3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Жилищно-коммунальное хозяйство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53,8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Образование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9,4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Культура и кинематография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2,0</a:t>
                      </a:r>
                      <a:endParaRPr lang="ru-RU" sz="1800" b="1" dirty="0"/>
                    </a:p>
                  </a:txBody>
                  <a:tcPr/>
                </a:tc>
              </a:tr>
              <a:tr h="398601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Социальная политика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0,9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Доходы бюджета </a:t>
            </a:r>
            <a:r>
              <a:rPr lang="ru-RU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БАРКовского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муниципального образования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251520" y="1556792"/>
            <a:ext cx="2702074" cy="660400"/>
          </a:xfr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НАЛОГОВЫЕ   ДОХОДЫ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1556792"/>
            <a:ext cx="266429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БЕЗВОЗМЕЗДНЫЕ ПОСТУПЛЕНИЯ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2428875"/>
          <a:ext cx="2736304" cy="640085"/>
        </p:xfrm>
        <a:graphic>
          <a:graphicData uri="http://schemas.openxmlformats.org/drawingml/2006/table">
            <a:tbl>
              <a:tblPr/>
              <a:tblGrid>
                <a:gridCol w="2736304"/>
              </a:tblGrid>
              <a:tr h="64008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поступления в бюджет от уплаты налогов, установленных Налоговым кодексом </a:t>
                      </a: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РФ               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300192" y="2564904"/>
          <a:ext cx="2664296" cy="648072"/>
        </p:xfrm>
        <a:graphic>
          <a:graphicData uri="http://schemas.openxmlformats.org/drawingml/2006/table">
            <a:tbl>
              <a:tblPr/>
              <a:tblGrid>
                <a:gridCol w="2664296"/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финансовая помощь из бюджетов </a:t>
                      </a:r>
                      <a:endParaRPr kumimoji="0" lang="ru-RU" sz="14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других уровней</a:t>
                      </a:r>
                    </a:p>
                    <a:p>
                      <a:pPr algn="ctr" fontAlgn="b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(межбюджетные трансферты)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15" name="Диаграмма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03005880"/>
              </p:ext>
            </p:extLst>
          </p:nvPr>
        </p:nvGraphicFramePr>
        <p:xfrm>
          <a:off x="250825" y="3933825"/>
          <a:ext cx="8610600" cy="2835275"/>
        </p:xfrm>
        <a:graphic>
          <a:graphicData uri="http://schemas.openxmlformats.org/presentationml/2006/ole">
            <p:oleObj spid="_x0000_s21522" name="Worksheet" r:id="rId3" imgW="6400805" imgH="2133474" progId="Excel.Sheet.8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47864" y="1571624"/>
            <a:ext cx="266429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НЕНАЛОГОВЫЕ </a:t>
            </a:r>
            <a:r>
              <a:rPr lang="ru-RU" b="1" dirty="0" smtClean="0"/>
              <a:t>ДОХОДЫ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419872" y="2492897"/>
          <a:ext cx="2595585" cy="1066800"/>
        </p:xfrm>
        <a:graphic>
          <a:graphicData uri="http://schemas.openxmlformats.org/drawingml/2006/table">
            <a:tbl>
              <a:tblPr/>
              <a:tblGrid>
                <a:gridCol w="2595585"/>
              </a:tblGrid>
              <a:tr h="10081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поступления от уплаты пошлин и сборов, установленных законодательством РФ и штрафов за нарушение законодательства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Налоговые и неналоговые доходы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БАРКовского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муниципального образования  в 2020 г.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4261038"/>
              </p:ext>
            </p:extLst>
          </p:nvPr>
        </p:nvGraphicFramePr>
        <p:xfrm>
          <a:off x="179512" y="1412778"/>
          <a:ext cx="8758808" cy="5121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7236"/>
                <a:gridCol w="2871572"/>
              </a:tblGrid>
              <a:tr h="75740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Налоговые доходы всего, тыс.руб.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1 337,0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5347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 на доходы физических</a:t>
                      </a:r>
                      <a:r>
                        <a:rPr lang="ru-RU" sz="2000" baseline="0" dirty="0" smtClean="0"/>
                        <a:t> лиц,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132,1</a:t>
                      </a:r>
                      <a:endParaRPr lang="ru-RU" sz="2000" dirty="0"/>
                    </a:p>
                  </a:txBody>
                  <a:tcPr/>
                </a:tc>
              </a:tr>
              <a:tr h="679994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Единый сельскохозяйственный налог,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-513,0</a:t>
                      </a:r>
                      <a:endParaRPr lang="ru-RU" sz="2000" dirty="0"/>
                    </a:p>
                  </a:txBody>
                  <a:tcPr/>
                </a:tc>
              </a:tr>
              <a:tr h="75347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 на имущество физических лиц,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148,2</a:t>
                      </a:r>
                      <a:endParaRPr lang="ru-RU" sz="2000" dirty="0"/>
                    </a:p>
                  </a:txBody>
                  <a:tcPr/>
                </a:tc>
              </a:tr>
              <a:tr h="63362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Земельный налог,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1 569,7</a:t>
                      </a:r>
                      <a:endParaRPr lang="ru-RU" sz="2000" dirty="0"/>
                    </a:p>
                  </a:txBody>
                  <a:tcPr/>
                </a:tc>
              </a:tr>
              <a:tr h="753479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Неналоговые доходы всего, тыс.руб.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18,8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789889"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Возмещение ущерба при возникновении страховых случаев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18,8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Структура налоговых доходов бюджета </a:t>
            </a:r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Барковского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муниципального образования </a:t>
            </a:r>
            <a:b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на 2020 год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Налоговые доходы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60913690"/>
              </p:ext>
            </p:extLst>
          </p:nvPr>
        </p:nvGraphicFramePr>
        <p:xfrm>
          <a:off x="251520" y="2420888"/>
          <a:ext cx="8892480" cy="4184650"/>
        </p:xfrm>
        <a:graphic>
          <a:graphicData uri="http://schemas.openxmlformats.org/presentationml/2006/ole">
            <p:oleObj spid="_x0000_s80898" name="Диаграмма" r:id="rId4" imgW="8934575" imgH="4552769" progId="MSGraph.Chart.8">
              <p:embed followColorScheme="full"/>
            </p:oleObj>
          </a:graphicData>
        </a:graphic>
      </p:graphicFrame>
      <p:graphicFrame>
        <p:nvGraphicFramePr>
          <p:cNvPr id="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45061218"/>
              </p:ext>
            </p:extLst>
          </p:nvPr>
        </p:nvGraphicFramePr>
        <p:xfrm>
          <a:off x="156896" y="1772816"/>
          <a:ext cx="880759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1748</TotalTime>
  <Words>775</Words>
  <Application>Microsoft Office PowerPoint</Application>
  <PresentationFormat>Экран (4:3)</PresentationFormat>
  <Paragraphs>150</Paragraphs>
  <Slides>14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Трек</vt:lpstr>
      <vt:lpstr>Worksheet</vt:lpstr>
      <vt:lpstr>Диаграмма</vt:lpstr>
      <vt:lpstr>Бюджет для граждан </vt:lpstr>
      <vt:lpstr>Что такое бюджет ?</vt:lpstr>
      <vt:lpstr>Какие бывают бюджеты ?</vt:lpstr>
      <vt:lpstr>Бюджетный процесс – ежегодное формирование и исполнение бюджета</vt:lpstr>
      <vt:lpstr>Гражданин, его участие в бюджетном процессе</vt:lpstr>
      <vt:lpstr>Основные параметры бюджета БАРКОВСКОГО муниципального образования на 2020 год</vt:lpstr>
      <vt:lpstr>Доходы бюджета БАРКовского муниципального образования</vt:lpstr>
      <vt:lpstr>Налоговые и неналоговые доходы БАРКовского муниципального образования  в 2020 г.</vt:lpstr>
      <vt:lpstr>Структура налоговых доходов бюджета Барковского муниципального образования  на 2020 год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Расходы бюджета Барковского муниципального образования  в 2020 году</vt:lpstr>
      <vt:lpstr>Структура расходов бюджета барковского муниципального образования в 2020 г.</vt:lpstr>
      <vt:lpstr>Расходы на содержание органов местного самоуправления</vt:lpstr>
      <vt:lpstr>Контактная информация  и 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Анастасия</dc:creator>
  <cp:lastModifiedBy>user</cp:lastModifiedBy>
  <cp:revision>143</cp:revision>
  <dcterms:created xsi:type="dcterms:W3CDTF">2015-12-04T12:27:38Z</dcterms:created>
  <dcterms:modified xsi:type="dcterms:W3CDTF">2021-04-19T06:38:43Z</dcterms:modified>
</cp:coreProperties>
</file>